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74" r:id="rId9"/>
    <p:sldId id="275" r:id="rId10"/>
    <p:sldId id="276" r:id="rId11"/>
    <p:sldId id="265" r:id="rId12"/>
    <p:sldId id="266" r:id="rId13"/>
    <p:sldId id="286" r:id="rId14"/>
    <p:sldId id="277" r:id="rId15"/>
    <p:sldId id="287" r:id="rId16"/>
    <p:sldId id="278" r:id="rId17"/>
    <p:sldId id="288" r:id="rId18"/>
    <p:sldId id="280" r:id="rId19"/>
    <p:sldId id="289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  <p14:sldId id="274"/>
            <p14:sldId id="275"/>
            <p14:sldId id="276"/>
            <p14:sldId id="265"/>
          </p14:sldIdLst>
        </p14:section>
        <p14:section name="Audio Detection" id="{A7B234B2-31AE-4608-8205-3CF07650CC26}">
          <p14:sldIdLst>
            <p14:sldId id="266"/>
            <p14:sldId id="286"/>
            <p14:sldId id="277"/>
            <p14:sldId id="287"/>
            <p14:sldId id="278"/>
            <p14:sldId id="288"/>
            <p14:sldId id="280"/>
            <p14:sldId id="289"/>
            <p14:sldId id="281"/>
          </p14:sldIdLst>
        </p14:section>
        <p14:section name="Conclusion" id="{7E5B115D-C0BD-4621-B41C-DE9A63730D11}">
          <p14:sldIdLst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0717" autoAdjust="0"/>
  </p:normalViewPr>
  <p:slideViewPr>
    <p:cSldViewPr snapToGrid="0">
      <p:cViewPr varScale="1">
        <p:scale>
          <a:sx n="103" d="100"/>
          <a:sy n="103" d="100"/>
        </p:scale>
        <p:origin x="13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38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1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46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02/02/2021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02/02/2021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02/02/2021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wav"/><Relationship Id="rId7" Type="http://schemas.openxmlformats.org/officeDocument/2006/relationships/image" Target="../media/image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- 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4089-175B-4968-BD21-F9FDB261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DF4546-468F-4F6C-830F-5B9AC16B5A8D}"/>
              </a:ext>
            </a:extLst>
          </p:cNvPr>
          <p:cNvSpPr/>
          <p:nvPr/>
        </p:nvSpPr>
        <p:spPr>
          <a:xfrm>
            <a:off x="854242" y="1745622"/>
            <a:ext cx="4403558" cy="3366755"/>
          </a:xfrm>
          <a:prstGeom prst="roundRect">
            <a:avLst/>
          </a:prstGeom>
          <a:pattFill prst="pct10">
            <a:fgClr>
              <a:srgbClr val="E1E1FF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noise </a:t>
            </a:r>
          </a:p>
          <a:p>
            <a:pPr algn="ctr"/>
            <a:endParaRPr lang="en-GB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: Tedious or expensive</a:t>
            </a:r>
          </a:p>
          <a:p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limited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2D4462-1C01-4B3D-8B4B-5DAEFD2ACED5}"/>
              </a:ext>
            </a:extLst>
          </p:cNvPr>
          <p:cNvSpPr/>
          <p:nvPr/>
        </p:nvSpPr>
        <p:spPr>
          <a:xfrm>
            <a:off x="6950242" y="1745621"/>
            <a:ext cx="4403558" cy="3366756"/>
          </a:xfrm>
          <a:prstGeom prst="roundRect">
            <a:avLst/>
          </a:prstGeom>
          <a:pattFill prst="pct10">
            <a:fgClr>
              <a:srgbClr val="E1E1FF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labelling </a:t>
            </a:r>
          </a:p>
          <a:p>
            <a:pPr algn="ctr"/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method</a:t>
            </a:r>
          </a:p>
          <a:p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not allow a precise check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5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CB6D4DC-BB38-40FD-885E-2DA437D6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6" y="2759783"/>
            <a:ext cx="5312660" cy="31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578B7FB2-EB7A-4657-BB5C-EF25AB41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25" y="2759784"/>
            <a:ext cx="5312660" cy="31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064D1AA-D998-4519-9A15-209F46F2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3" y="6057220"/>
            <a:ext cx="2790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BE82C49A-74C8-4AD3-AFD1-72D5FCA1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5" y="6057220"/>
            <a:ext cx="29718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4106238" y="1496872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2 breaks observed</a:t>
            </a:r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Break detection methodology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988598" y="1838463"/>
            <a:ext cx="2091489" cy="651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988598" y="2830344"/>
            <a:ext cx="2091489" cy="651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251366" y="3414328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579647" y="2044368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530517" y="5887758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979895" y="3809486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Learning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3665284" y="3414328"/>
            <a:ext cx="2091489" cy="6511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2034343" y="2489617"/>
            <a:ext cx="0" cy="340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2034343" y="3481498"/>
            <a:ext cx="1630941" cy="258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530517" y="4885339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4711029" y="2695522"/>
            <a:ext cx="1914363" cy="718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625392" y="2695522"/>
            <a:ext cx="1671719" cy="718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4711029" y="4065482"/>
            <a:ext cx="1865233" cy="819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6576262" y="4065482"/>
            <a:ext cx="1720849" cy="819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576262" y="5536493"/>
            <a:ext cx="0" cy="351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9695613" y="3305972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</a:t>
            </a:r>
            <a:r>
              <a:rPr lang="fr-FR" sz="2400" b="1" dirty="0" err="1">
                <a:solidFill>
                  <a:schemeClr val="accent1"/>
                </a:solidFill>
              </a:rPr>
              <a:t>Combined</a:t>
            </a:r>
            <a:r>
              <a:rPr lang="fr-FR" sz="2400" b="1" dirty="0">
                <a:solidFill>
                  <a:schemeClr val="accent1"/>
                </a:solidFill>
              </a:rPr>
              <a:t> </a:t>
            </a:r>
            <a:r>
              <a:rPr lang="fr-FR" sz="2400" b="1" dirty="0" err="1">
                <a:solidFill>
                  <a:schemeClr val="accent1"/>
                </a:solidFill>
              </a:rPr>
              <a:t>method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49" name="ZoneTexte 8">
            <a:extLst>
              <a:ext uri="{FF2B5EF4-FFF2-40B4-BE49-F238E27FC236}">
                <a16:creationId xmlns:a16="http://schemas.microsoft.com/office/drawing/2014/main" id="{44376739-ECAA-4EBB-8E34-9323263BB957}"/>
              </a:ext>
            </a:extLst>
          </p:cNvPr>
          <p:cNvSpPr txBox="1"/>
          <p:nvPr/>
        </p:nvSpPr>
        <p:spPr>
          <a:xfrm>
            <a:off x="8348243" y="524015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fr-FR" sz="2400" b="1" dirty="0" err="1">
                <a:solidFill>
                  <a:schemeClr val="accent6">
                    <a:lumMod val="50000"/>
                  </a:schemeClr>
                </a:solidFill>
              </a:rPr>
              <a:t>Decision</a:t>
            </a:r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816281"/>
            <a:ext cx="262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E0FCFB-F151-4535-A433-2E0545BF05BA}"/>
              </a:ext>
            </a:extLst>
          </p:cNvPr>
          <p:cNvGrpSpPr/>
          <p:nvPr/>
        </p:nvGrpSpPr>
        <p:grpSpPr>
          <a:xfrm>
            <a:off x="3280609" y="5046981"/>
            <a:ext cx="7507705" cy="569452"/>
            <a:chOff x="3280609" y="5171928"/>
            <a:chExt cx="7507705" cy="5694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B27F8A-69DE-409B-8BE0-4D1F8B951810}"/>
                </a:ext>
              </a:extLst>
            </p:cNvPr>
            <p:cNvSpPr/>
            <p:nvPr/>
          </p:nvSpPr>
          <p:spPr>
            <a:xfrm>
              <a:off x="3280609" y="525000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4D0FE3-4B49-4639-9E65-DCF1B529894C}"/>
                </a:ext>
              </a:extLst>
            </p:cNvPr>
            <p:cNvSpPr/>
            <p:nvPr/>
          </p:nvSpPr>
          <p:spPr>
            <a:xfrm>
              <a:off x="3344782" y="51719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9616C1-430C-419E-8DAE-788EA0A4D3AC}"/>
                </a:ext>
              </a:extLst>
            </p:cNvPr>
            <p:cNvSpPr/>
            <p:nvPr/>
          </p:nvSpPr>
          <p:spPr>
            <a:xfrm>
              <a:off x="3705722" y="51719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8D2A8-B17D-4816-8C25-BE5459B39D43}"/>
              </a:ext>
            </a:extLst>
          </p:cNvPr>
          <p:cNvSpPr txBox="1"/>
          <p:nvPr/>
        </p:nvSpPr>
        <p:spPr>
          <a:xfrm>
            <a:off x="730417" y="1383072"/>
            <a:ext cx="1073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break is an amplitude peak; we could identify it with an amplitude limit and a minimal distance between 2 peaks</a:t>
            </a:r>
            <a:endParaRPr lang="en-US" sz="240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37300D8-8170-4D1D-8734-9DEEAE0981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Peak Detection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65AE9F52-0966-45DC-86F7-2B7E8611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4160"/>
            <a:ext cx="1143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1667C-EF91-44F9-8DB7-E0B39409913C}"/>
              </a:ext>
            </a:extLst>
          </p:cNvPr>
          <p:cNvSpPr txBox="1"/>
          <p:nvPr/>
        </p:nvSpPr>
        <p:spPr>
          <a:xfrm>
            <a:off x="150167" y="3751756"/>
            <a:ext cx="461665" cy="1447981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Amplitude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8B186-5EE8-4B84-84DD-8994C5237872}"/>
              </a:ext>
            </a:extLst>
          </p:cNvPr>
          <p:cNvCxnSpPr/>
          <p:nvPr/>
        </p:nvCxnSpPr>
        <p:spPr>
          <a:xfrm>
            <a:off x="3164305" y="3751756"/>
            <a:ext cx="464419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A85F0E-CFBF-44CD-B7D2-EC1506377A7F}"/>
              </a:ext>
            </a:extLst>
          </p:cNvPr>
          <p:cNvSpPr txBox="1"/>
          <p:nvPr/>
        </p:nvSpPr>
        <p:spPr>
          <a:xfrm>
            <a:off x="3940342" y="3324001"/>
            <a:ext cx="309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Distance between 2 peaks</a:t>
            </a:r>
          </a:p>
        </p:txBody>
      </p:sp>
    </p:spTree>
    <p:extLst>
      <p:ext uri="{BB962C8B-B14F-4D97-AF65-F5344CB8AC3E}">
        <p14:creationId xmlns:p14="http://schemas.microsoft.com/office/powerpoint/2010/main" val="258047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an easily identifiable sound unlike chewing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Data – 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Quality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2890196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109659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 seconds x 44,1kHz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10619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071724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1718055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1718055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1718055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9C717D23-A33A-4E58-8633-1687602DA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06" y="1515423"/>
            <a:ext cx="7817035" cy="53425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-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2825" y="574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-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1319514" y="1784991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1319514" y="3918029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4683888" y="1885427"/>
            <a:ext cx="478420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ICA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4683888" y="4233910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-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</a:t>
            </a:r>
            <a:r>
              <a:rPr lang="en-GB" dirty="0" err="1">
                <a:solidFill>
                  <a:srgbClr val="0000A1"/>
                </a:solidFill>
                <a:latin typeface="Abadi" panose="020B0604020104020204" pitchFamily="34" charset="0"/>
              </a:rPr>
              <a:t>Frequences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52" y="4252386"/>
            <a:ext cx="11017624" cy="2271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noProof="1"/>
              <a:t>Various type of noise : </a:t>
            </a:r>
          </a:p>
          <a:p>
            <a:r>
              <a:rPr lang="en-GB" noProof="1"/>
              <a:t>Interference</a:t>
            </a:r>
          </a:p>
          <a:p>
            <a:r>
              <a:rPr lang="en-GB" dirty="0"/>
              <a:t>Voice</a:t>
            </a:r>
          </a:p>
          <a:p>
            <a:r>
              <a:rPr lang="en-GB" dirty="0"/>
              <a:t>Purring</a:t>
            </a:r>
          </a:p>
          <a:p>
            <a:r>
              <a:rPr lang="en-GB" dirty="0">
                <a:solidFill>
                  <a:srgbClr val="FF0000"/>
                </a:solidFill>
              </a:rPr>
              <a:t>Break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D7560-DC1E-4943-BDAB-C251D61C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2A61F-0D47-46BA-8F30-292D6ACBAD25}"/>
              </a:ext>
            </a:extLst>
          </p:cNvPr>
          <p:cNvGrpSpPr/>
          <p:nvPr/>
        </p:nvGrpSpPr>
        <p:grpSpPr>
          <a:xfrm>
            <a:off x="1802732" y="1415442"/>
            <a:ext cx="9261956" cy="2380343"/>
            <a:chOff x="1465022" y="1559560"/>
            <a:chExt cx="9261956" cy="23803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2CC755-F6E5-48A6-8A90-AE8996479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022" y="1585267"/>
              <a:ext cx="9196135" cy="23546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EED723-8B18-41B5-A34F-439899528A23}"/>
                </a:ext>
              </a:extLst>
            </p:cNvPr>
            <p:cNvSpPr txBox="1"/>
            <p:nvPr/>
          </p:nvSpPr>
          <p:spPr>
            <a:xfrm>
              <a:off x="9571946" y="1559560"/>
              <a:ext cx="115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 breaks</a:t>
              </a:r>
            </a:p>
            <a:p>
              <a:r>
                <a:rPr lang="en-GB" dirty="0"/>
                <a:t>17 bites</a:t>
              </a:r>
            </a:p>
          </p:txBody>
        </p:sp>
      </p:grpSp>
      <p:pic>
        <p:nvPicPr>
          <p:cNvPr id="20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EAA400E2-F9C8-4D3A-B0A8-70BDFE437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82200" y="2002977"/>
            <a:ext cx="609600" cy="609600"/>
          </a:xfrm>
          <a:prstGeom prst="rect">
            <a:avLst/>
          </a:prstGeom>
        </p:spPr>
      </p:pic>
      <p:pic>
        <p:nvPicPr>
          <p:cNvPr id="21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FA06E78C-FA38-4A53-A534-F142657CC5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82200" y="3163381"/>
            <a:ext cx="6096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5A2175-7F28-4206-A64C-AE1E55BD0601}"/>
              </a:ext>
            </a:extLst>
          </p:cNvPr>
          <p:cNvSpPr txBox="1"/>
          <p:nvPr/>
        </p:nvSpPr>
        <p:spPr>
          <a:xfrm>
            <a:off x="276726" y="1873911"/>
            <a:ext cx="14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cleaned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462BE3-DBB4-457C-99BF-787DADC17DD9}"/>
              </a:ext>
            </a:extLst>
          </p:cNvPr>
          <p:cNvSpPr txBox="1"/>
          <p:nvPr/>
        </p:nvSpPr>
        <p:spPr>
          <a:xfrm>
            <a:off x="309636" y="2978715"/>
            <a:ext cx="14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170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1626</Words>
  <Application>Microsoft Office PowerPoint</Application>
  <PresentationFormat>Widescreen</PresentationFormat>
  <Paragraphs>317</Paragraphs>
  <Slides>24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Data – Context</vt:lpstr>
      <vt:lpstr>PowerPoint Presentation</vt:lpstr>
      <vt:lpstr>PowerPoint Presentation</vt:lpstr>
      <vt:lpstr>PowerPoint Presentation</vt:lpstr>
      <vt:lpstr>I. Data Quality - Visualisation</vt:lpstr>
      <vt:lpstr>I. Data Quality - Processing</vt:lpstr>
      <vt:lpstr>I. Data Quality - Processing  A. Frequences</vt:lpstr>
      <vt:lpstr>I. Data Quality – Processing  B. ICA</vt:lpstr>
      <vt:lpstr>I. Data Quality   C. Functional data analysis</vt:lpstr>
      <vt:lpstr>I. Data Quality - Conclusion</vt:lpstr>
      <vt:lpstr>II. Counting events  A. Creation of a new data set</vt:lpstr>
      <vt:lpstr>II. Counting events  A. Creation of a new data set</vt:lpstr>
      <vt:lpstr>II. Counting events  B. Labelling</vt:lpstr>
      <vt:lpstr>II. Counting events  C. Break detection methodology</vt:lpstr>
      <vt:lpstr>II. Counting events   C. Break detection methodology</vt:lpstr>
      <vt:lpstr>II. Counting events   C. Break detection methodology</vt:lpstr>
      <vt:lpstr>PowerPoint Presentation</vt:lpstr>
      <vt:lpstr>II. Counting events   C. Break detection methodology – manual method</vt:lpstr>
      <vt:lpstr>II. Counting events   C. Break detection methodology - application of the random forest model</vt:lpstr>
      <vt:lpstr>Improvements &amp; Leads</vt:lpstr>
      <vt:lpstr>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100</cp:revision>
  <dcterms:created xsi:type="dcterms:W3CDTF">2021-01-27T09:49:50Z</dcterms:created>
  <dcterms:modified xsi:type="dcterms:W3CDTF">2021-02-02T18:19:10Z</dcterms:modified>
</cp:coreProperties>
</file>